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8" r:id="rId5"/>
    <p:sldId id="260" r:id="rId6"/>
    <p:sldId id="259" r:id="rId7"/>
    <p:sldId id="270" r:id="rId8"/>
    <p:sldId id="272" r:id="rId9"/>
    <p:sldId id="273" r:id="rId10"/>
    <p:sldId id="274" r:id="rId11"/>
    <p:sldId id="275" r:id="rId12"/>
    <p:sldId id="258" r:id="rId13"/>
    <p:sldId id="277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D21C1-DAD1-AC2C-EA2F-F7BF4E2B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E1C12A-B9F4-F7AB-8900-A53B090C4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12444E-79D2-D431-1FF4-2DF37D44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A71E12-EE0F-4237-39F0-67E66089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7B3D4-A250-228A-5C59-DA65309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6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655AF-93D7-002B-95BB-D065E3A5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A75E0-DD2C-C470-3CD2-C66FA41A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197676-A3DA-741A-DD91-7DFBC280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E26E95-E600-6C74-E871-DA4F3273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5458A3-08DB-28B6-1879-0F182470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69C23C-E032-E8D6-043A-FB6B476C4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2FE68F-17FB-6A12-CA44-832CEE8CF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13BDFF-8AA4-CAD5-93BE-F9655361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6083FC-7D26-9580-3C63-60BF561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363F1D-4815-4616-7B31-650320BA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C21E1-2CEB-18C4-9838-9DA313F7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3D3C4C-C8BF-1F95-8504-66EA0599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1DDAD7-043C-5A7B-8F97-8721FECC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C2E76-0ABC-8392-9E9B-8C531E1F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90CF-C812-048D-0B4E-395CF3E2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6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CA46E2-79A6-00EB-82CB-709641EE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E03479-55A3-B5BD-C6A9-6A1222884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42E75A-DFBE-DE56-409A-50D8143F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5ADEA7-40EF-0BD9-5C3D-5EDAD46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5425B0-4D24-5296-77D9-32E3C1B9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C521DA-84EE-D229-D085-ACC344E4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716906-B9B9-0A2C-B688-DC402D880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E89EF0-D49D-6B10-4A2A-FE139C5BA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C5AEF2-493C-0718-E47F-706B02A9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4E7B56-E819-F673-0670-B90159B3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5487C0-9D9A-8C58-690D-4BD0E78F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8ED1B-247D-2913-A7E9-B638C778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941FE4-0427-C444-E37F-071665718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A0CD8D-93BE-9E6A-4596-A66F9A70F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462277-20E3-998D-E16F-0DDF7D3CD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EA7DD3-D68B-E623-A48E-F5FD65613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3FD88B-FF09-F926-58EF-3B0C659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4558FA-B087-3BB8-A9D9-F99E879D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A88487-827D-9515-8B8F-2FA8A0FF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7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A38A8-C199-A150-07AA-7A79B650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78E713-5385-9688-B546-EEC23402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BD8189F-466C-8E7C-42C1-CB853426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E2D1858-C569-20A1-21D8-91EBA43A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88E9D9-34D7-6D14-043B-56537D92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B0DF92-F610-E700-73DD-6756F81F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46C67A-68DC-1BD7-9B41-4FE3843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EFBFE-76DA-4313-1C56-ECDD7916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FDA26-5CB5-CD76-6562-59F81CA0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0BA4E9-3C46-8C73-61DB-A7F90FAF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26D24B-8097-C13F-4FD0-47F80044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D7832C-BED5-109D-26A0-B214BA3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7C2F30-788F-C6EB-227C-DE76B91E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4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F7E5A-5C8F-2F36-7C64-E9FCE1DA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AC0D0DE-CFAD-2F4F-C742-422934EB8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214662-009B-29C9-1ABE-37444C053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049380-034E-B97B-EFC8-E8B229D7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8AA494-BB6A-70C8-B6DE-B1C1E991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5B5928-8783-4A02-D0B1-C8195AC7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unart.pro/25854-svetlo-bezhevyj-fon-odnotonnyj-63-foto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84FD7-A644-58BE-93BC-D0F75741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43DD19-4CAB-3DEA-98AE-DD5E863CB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A8400-F98B-CD2C-D186-CD3F4F8FF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4FA8-19A5-4AC4-A922-FCF23A8DF1C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B7E1AB-06DE-829F-596A-C89805FF9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3694B4-045C-62C3-98BB-9C3B6AF8A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B55D-EE28-47B4-9BE2-7B1C76747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9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FF96AC-F280-1A85-7789-4885DD94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2519"/>
            <a:ext cx="9144000" cy="2387600"/>
          </a:xfrm>
        </p:spPr>
        <p:txBody>
          <a:bodyPr/>
          <a:lstStyle/>
          <a:p>
            <a:r>
              <a:rPr lang="ru-RU" dirty="0"/>
              <a:t>Основы рационального</a:t>
            </a:r>
            <a:br>
              <a:rPr lang="ru-RU" dirty="0"/>
            </a:br>
            <a:r>
              <a:rPr lang="ru-RU" dirty="0"/>
              <a:t>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7984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FB2590-CB18-C337-0EEA-7FAA8D785A27}"/>
              </a:ext>
            </a:extLst>
          </p:cNvPr>
          <p:cNvSpPr txBox="1"/>
          <p:nvPr/>
        </p:nvSpPr>
        <p:spPr>
          <a:xfrm>
            <a:off x="1842052" y="295355"/>
            <a:ext cx="98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Углеводы</a:t>
            </a:r>
            <a:r>
              <a:rPr lang="ru-RU" sz="4000" dirty="0">
                <a:latin typeface="+mj-lt"/>
              </a:rPr>
              <a:t> обеспечивают  организм энергией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74ED3E-8C44-BDAA-8226-1FD86E91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27" y="1614097"/>
            <a:ext cx="8066762" cy="613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51B1CD-4FA7-8D0D-33B3-73615A6C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78" y="2227872"/>
            <a:ext cx="8727460" cy="39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7D4EFC-6177-E0C9-410A-D5E8AF8D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4" y="221673"/>
            <a:ext cx="1128595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FC63B2D-7188-A818-C026-3E092C02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6" y="978197"/>
            <a:ext cx="8559210" cy="57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5052" y="191387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Пирамида здорового питания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68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EC130-29A2-6D56-D086-C34D45403C39}"/>
              </a:ext>
            </a:extLst>
          </p:cNvPr>
          <p:cNvSpPr txBox="1"/>
          <p:nvPr/>
        </p:nvSpPr>
        <p:spPr>
          <a:xfrm>
            <a:off x="1714048" y="127063"/>
            <a:ext cx="9174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Витамины</a:t>
            </a:r>
          </a:p>
          <a:p>
            <a:pPr algn="ctr"/>
            <a:r>
              <a:rPr lang="ru-RU" sz="3600" dirty="0">
                <a:latin typeface="+mj-lt"/>
              </a:rPr>
              <a:t>регулируют обмен веществ, процессы роста, сопротивляемость болезням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B0762-2C74-1325-9B9D-399F7359BDDC}"/>
              </a:ext>
            </a:extLst>
          </p:cNvPr>
          <p:cNvSpPr txBox="1"/>
          <p:nvPr/>
        </p:nvSpPr>
        <p:spPr>
          <a:xfrm>
            <a:off x="1298712" y="1887059"/>
            <a:ext cx="10005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Минералы </a:t>
            </a:r>
          </a:p>
          <a:p>
            <a:pPr algn="ctr"/>
            <a:r>
              <a:rPr lang="ru-RU" sz="3600" dirty="0">
                <a:latin typeface="+mj-lt"/>
              </a:rPr>
              <a:t>- это элементы, которые помогают организму функционировать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154B3C-2EDD-FF54-A7E8-4F9B00AB0DCF}"/>
              </a:ext>
            </a:extLst>
          </p:cNvPr>
          <p:cNvSpPr txBox="1"/>
          <p:nvPr/>
        </p:nvSpPr>
        <p:spPr>
          <a:xfrm>
            <a:off x="210830" y="3683949"/>
            <a:ext cx="121811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Вода </a:t>
            </a:r>
          </a:p>
          <a:p>
            <a:pPr algn="ctr"/>
            <a:r>
              <a:rPr lang="ru-RU" sz="3200" dirty="0">
                <a:latin typeface="+mj-lt"/>
              </a:rPr>
              <a:t>помогает преобразовать пищу в энергию, помогает организму усваивать питательные вещества, увлажняет кислород для дыхания, регулирует температуру тела, участвует в обмене веществ, защищает жизненно важные органы, смазывает суставы, выводит различные отходы из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39115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24D4C78-1072-06DA-B39C-C2D60163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47675"/>
            <a:ext cx="10287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85A2B8C-713E-92E7-CF4E-19A33D63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81891"/>
            <a:ext cx="11804073" cy="50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0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C08D68-0D97-34B0-BDF4-90D56C129BA5}"/>
              </a:ext>
            </a:extLst>
          </p:cNvPr>
          <p:cNvSpPr txBox="1"/>
          <p:nvPr/>
        </p:nvSpPr>
        <p:spPr>
          <a:xfrm>
            <a:off x="987287" y="690763"/>
            <a:ext cx="10217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Рациональное питание</a:t>
            </a:r>
            <a:r>
              <a:rPr lang="ru-RU" sz="3600" dirty="0">
                <a:latin typeface="+mj-lt"/>
              </a:rPr>
              <a:t> – это питание человека, которое учитывает его физиологические потребности в энергетической ценности и полезных питательных веществах.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4BC91A-C7A9-1A59-B63D-8787285C8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37" y="3375837"/>
            <a:ext cx="4002158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5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1E38CE-0E09-7EF1-6A20-F7EC9AF9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3" y="1545112"/>
            <a:ext cx="8905461" cy="4950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1721" y="447695"/>
            <a:ext cx="9133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Питательные вещества</a:t>
            </a:r>
            <a:r>
              <a:rPr lang="ru-RU" sz="2800" dirty="0">
                <a:latin typeface="+mj-lt"/>
              </a:rPr>
              <a:t> нужны нашему организму, чтобы он мог правильно функционировать и расти.</a:t>
            </a:r>
          </a:p>
        </p:txBody>
      </p:sp>
    </p:spTree>
    <p:extLst>
      <p:ext uri="{BB962C8B-B14F-4D97-AF65-F5344CB8AC3E}">
        <p14:creationId xmlns:p14="http://schemas.microsoft.com/office/powerpoint/2010/main" val="281476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28DBE-E648-BD41-E8A1-238F513119BF}"/>
              </a:ext>
            </a:extLst>
          </p:cNvPr>
          <p:cNvSpPr txBox="1"/>
          <p:nvPr/>
        </p:nvSpPr>
        <p:spPr>
          <a:xfrm flipH="1">
            <a:off x="2729947" y="616890"/>
            <a:ext cx="748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Правила рационального питания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7D83D3-F9AF-D92E-1245-E598DA93D56A}"/>
              </a:ext>
            </a:extLst>
          </p:cNvPr>
          <p:cNvSpPr txBox="1"/>
          <p:nvPr/>
        </p:nvSpPr>
        <p:spPr>
          <a:xfrm>
            <a:off x="581479" y="1515833"/>
            <a:ext cx="11316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+mj-lt"/>
              </a:rPr>
              <a:t>1.Регулярное и  разнообразное питание </a:t>
            </a:r>
          </a:p>
          <a:p>
            <a:pPr algn="just"/>
            <a:r>
              <a:rPr lang="ru-RU" sz="3200" dirty="0">
                <a:latin typeface="+mj-lt"/>
              </a:rPr>
              <a:t>2.Употребление достаточного количества воды</a:t>
            </a:r>
          </a:p>
          <a:p>
            <a:pPr algn="just"/>
            <a:r>
              <a:rPr lang="ru-RU" sz="3200" dirty="0">
                <a:latin typeface="+mj-lt"/>
              </a:rPr>
              <a:t>3.Соблюдение режима питания (завтрак+ </a:t>
            </a:r>
          </a:p>
          <a:p>
            <a:pPr algn="just"/>
            <a:r>
              <a:rPr lang="ru-RU" sz="3200" dirty="0">
                <a:latin typeface="+mj-lt"/>
              </a:rPr>
              <a:t>обед (самый большой прием пищи)+полдник +ужин</a:t>
            </a:r>
          </a:p>
          <a:p>
            <a:pPr algn="just"/>
            <a:r>
              <a:rPr lang="ru-RU" sz="3200" dirty="0">
                <a:latin typeface="+mj-lt"/>
              </a:rPr>
              <a:t>4.Меню должно быть составлено с учетом энергозатрат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57804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11DCB4-59D9-4CCF-61BF-C5F6005A53C6}"/>
              </a:ext>
            </a:extLst>
          </p:cNvPr>
          <p:cNvSpPr txBox="1"/>
          <p:nvPr/>
        </p:nvSpPr>
        <p:spPr>
          <a:xfrm>
            <a:off x="1378228" y="1367082"/>
            <a:ext cx="9700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1 килокалория (ккал) равна 1 тысяче калорий.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08E126-A695-99ED-DEEC-24F1FE4815D5}"/>
              </a:ext>
            </a:extLst>
          </p:cNvPr>
          <p:cNvSpPr txBox="1"/>
          <p:nvPr/>
        </p:nvSpPr>
        <p:spPr>
          <a:xfrm>
            <a:off x="755373" y="2210031"/>
            <a:ext cx="101511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Каждый продукт нашего рациона состоит из трех компонентов: </a:t>
            </a:r>
            <a:r>
              <a:rPr lang="ru-RU" sz="3600" b="1" dirty="0">
                <a:latin typeface="+mj-lt"/>
              </a:rPr>
              <a:t>углеводы, жиры и белки</a:t>
            </a:r>
            <a:r>
              <a:rPr lang="ru-RU" sz="3600" dirty="0">
                <a:latin typeface="+mj-lt"/>
              </a:rPr>
              <a:t>. </a:t>
            </a:r>
          </a:p>
          <a:p>
            <a:pPr algn="ctr"/>
            <a:r>
              <a:rPr lang="ru-RU" sz="3600" dirty="0">
                <a:latin typeface="+mj-lt"/>
              </a:rPr>
              <a:t>1 г жиров — 9 ккал; </a:t>
            </a:r>
          </a:p>
          <a:p>
            <a:pPr algn="ctr"/>
            <a:r>
              <a:rPr lang="ru-RU" sz="3600" dirty="0">
                <a:latin typeface="+mj-lt"/>
              </a:rPr>
              <a:t> 1 г белков — 4 ккал; </a:t>
            </a:r>
          </a:p>
          <a:p>
            <a:pPr algn="ctr"/>
            <a:r>
              <a:rPr lang="ru-RU" sz="3600" dirty="0">
                <a:latin typeface="+mj-lt"/>
              </a:rPr>
              <a:t>     1 г углеводов = 4 ккал.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7BF298-0059-8103-3E1D-B5F4B8340A22}"/>
              </a:ext>
            </a:extLst>
          </p:cNvPr>
          <p:cNvSpPr txBox="1"/>
          <p:nvPr/>
        </p:nvSpPr>
        <p:spPr>
          <a:xfrm>
            <a:off x="1954696" y="515966"/>
            <a:ext cx="828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Пищевая энергетическая ценность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9B8FBB-9F1D-0DD4-F909-C450F6F79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88" y="3995678"/>
            <a:ext cx="3250830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2626FD-0C76-4C81-CB95-01B3CCFE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1233106"/>
            <a:ext cx="9218427" cy="5416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6269" y="278999"/>
            <a:ext cx="8472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Таблица суточного потребления питательных веществ </a:t>
            </a:r>
          </a:p>
          <a:p>
            <a:pPr algn="ctr"/>
            <a:r>
              <a:rPr lang="ru-RU" sz="2800" dirty="0" smtClean="0">
                <a:latin typeface="+mj-lt"/>
              </a:rPr>
              <a:t>для детей и подростков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58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888" y="191386"/>
            <a:ext cx="1118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Белки</a:t>
            </a:r>
            <a:r>
              <a:rPr lang="ru-RU" sz="3200" dirty="0" smtClean="0">
                <a:latin typeface="+mj-lt"/>
              </a:rPr>
              <a:t> – основной строительный материал из которого формируются все клетки. </a:t>
            </a:r>
            <a:br>
              <a:rPr lang="ru-RU" sz="3200" dirty="0" smtClean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4521" y="1425891"/>
            <a:ext cx="10412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Внимание!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Белок не накапливается в организме, а должен постоянно присутствовать в рационе человека. </a:t>
            </a:r>
            <a:endParaRPr lang="ru-RU" sz="2400" dirty="0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EAEB4BA-5EBD-C48A-140B-A48E19F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5" y="2508709"/>
            <a:ext cx="7594223" cy="41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3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872FB7-8CC4-4DE0-8B02-46E98BABB73F}"/>
              </a:ext>
            </a:extLst>
          </p:cNvPr>
          <p:cNvSpPr txBox="1"/>
          <p:nvPr/>
        </p:nvSpPr>
        <p:spPr>
          <a:xfrm>
            <a:off x="397564" y="1157475"/>
            <a:ext cx="1179443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effectLst/>
            </a:endParaRPr>
          </a:p>
          <a:p>
            <a:endParaRPr lang="ru-RU" dirty="0"/>
          </a:p>
          <a:p>
            <a:pPr algn="ctr"/>
            <a:r>
              <a:rPr lang="ru-RU" sz="4000" b="1" dirty="0">
                <a:effectLst/>
                <a:latin typeface="+mj-lt"/>
              </a:rPr>
              <a:t>Необходимы организму для </a:t>
            </a:r>
          </a:p>
          <a:p>
            <a:pPr algn="ctr"/>
            <a:r>
              <a:rPr lang="ru-RU" sz="4000" b="1" dirty="0">
                <a:effectLst/>
                <a:latin typeface="+mj-lt"/>
              </a:rPr>
              <a:t>следующих функций: </a:t>
            </a:r>
          </a:p>
          <a:p>
            <a:pPr algn="ctr"/>
            <a:r>
              <a:rPr lang="ru-RU" sz="4000" dirty="0">
                <a:effectLst/>
                <a:latin typeface="+mj-lt"/>
              </a:rPr>
              <a:t>-запас энергии в организме; </a:t>
            </a:r>
          </a:p>
          <a:p>
            <a:pPr algn="ctr"/>
            <a:r>
              <a:rPr lang="ru-RU" sz="4000" dirty="0">
                <a:effectLst/>
                <a:latin typeface="+mj-lt"/>
              </a:rPr>
              <a:t>-положительное влияние на рост волос, ногтей; </a:t>
            </a:r>
          </a:p>
          <a:p>
            <a:pPr algn="ctr"/>
            <a:r>
              <a:rPr lang="ru-RU" sz="4000" dirty="0">
                <a:effectLst/>
                <a:latin typeface="+mj-lt"/>
              </a:rPr>
              <a:t>-усвоение витаминов А, Д, Е; </a:t>
            </a:r>
          </a:p>
          <a:p>
            <a:pPr algn="ctr"/>
            <a:r>
              <a:rPr lang="ru-RU" sz="4000" dirty="0">
                <a:effectLst/>
                <a:latin typeface="+mj-lt"/>
              </a:rPr>
              <a:t>-укрепление иммунной системы.</a:t>
            </a:r>
            <a:br>
              <a:rPr lang="ru-RU" sz="4000" dirty="0">
                <a:effectLst/>
                <a:latin typeface="+mj-lt"/>
              </a:rPr>
            </a:br>
            <a:endParaRPr lang="ru-RU" sz="4000" dirty="0"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4CAB2E-366E-4509-924B-7168A722F9C2}"/>
              </a:ext>
            </a:extLst>
          </p:cNvPr>
          <p:cNvSpPr txBox="1"/>
          <p:nvPr/>
        </p:nvSpPr>
        <p:spPr>
          <a:xfrm>
            <a:off x="5255866" y="565017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+mj-lt"/>
                <a:cs typeface="Arial" panose="020B0604020202020204" pitchFamily="34" charset="0"/>
              </a:rPr>
              <a:t>Жиры</a:t>
            </a:r>
          </a:p>
        </p:txBody>
      </p:sp>
    </p:spTree>
    <p:extLst>
      <p:ext uri="{BB962C8B-B14F-4D97-AF65-F5344CB8AC3E}">
        <p14:creationId xmlns:p14="http://schemas.microsoft.com/office/powerpoint/2010/main" val="268008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5CA1CE-B6FD-4273-0A65-25CC7615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212036"/>
            <a:ext cx="10681253" cy="62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1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249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Основы рационального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рационального питания</dc:title>
  <dc:creator>Екатерина Хотякова</dc:creator>
  <cp:lastModifiedBy>Екатерина Владимировна Хотякова</cp:lastModifiedBy>
  <cp:revision>17</cp:revision>
  <dcterms:created xsi:type="dcterms:W3CDTF">2023-01-21T17:19:38Z</dcterms:created>
  <dcterms:modified xsi:type="dcterms:W3CDTF">2023-04-13T09:05:19Z</dcterms:modified>
</cp:coreProperties>
</file>